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57" r:id="rId2"/>
  </p:sldMasterIdLst>
  <p:sldIdLst>
    <p:sldId id="256" r:id="rId3"/>
    <p:sldId id="275" r:id="rId4"/>
    <p:sldId id="276" r:id="rId5"/>
    <p:sldId id="277" r:id="rId6"/>
    <p:sldId id="278" r:id="rId7"/>
    <p:sldId id="279" r:id="rId8"/>
    <p:sldId id="281" r:id="rId9"/>
    <p:sldId id="280" r:id="rId10"/>
    <p:sldId id="260" r:id="rId11"/>
    <p:sldId id="269" r:id="rId12"/>
    <p:sldId id="270" r:id="rId13"/>
    <p:sldId id="271" r:id="rId14"/>
    <p:sldId id="282" r:id="rId15"/>
    <p:sldId id="273" r:id="rId16"/>
    <p:sldId id="272" r:id="rId17"/>
    <p:sldId id="261" r:id="rId18"/>
    <p:sldId id="274" r:id="rId19"/>
    <p:sldId id="283" r:id="rId20"/>
    <p:sldId id="262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100" d="100"/>
          <a:sy n="100" d="100"/>
        </p:scale>
        <p:origin x="-516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10A6CA-0CA0-4E49-BB0D-49F4271ABD42}" type="datetimeFigureOut">
              <a:rPr lang="pl-PL" smtClean="0"/>
              <a:pPr/>
              <a:t>2012-10-17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CD3E23-0E69-491C-8656-2F6FCBFDA077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video" Target="file:///C:\Users\sensei\Desktop\android\stos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11" name="Obraz 10" descr="texte_000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149600" y="-1219200"/>
            <a:ext cx="14427200" cy="8987913"/>
          </a:xfrm>
          <a:prstGeom prst="rect">
            <a:avLst/>
          </a:prstGeom>
        </p:spPr>
      </p:pic>
      <p:pic>
        <p:nvPicPr>
          <p:cNvPr id="8" name="Obraz 7" descr="dodo_000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1828800"/>
            <a:ext cx="1625599" cy="914400"/>
          </a:xfrm>
          <a:prstGeom prst="rect">
            <a:avLst/>
          </a:prstGeom>
        </p:spPr>
      </p:pic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6480048" cy="1752600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PROGRAMERS  VIEW</a:t>
            </a:r>
            <a:endParaRPr lang="pl-PL" sz="2400" dirty="0">
              <a:solidFill>
                <a:srgbClr val="00B0F0"/>
              </a:solidFill>
            </a:endParaRPr>
          </a:p>
        </p:txBody>
      </p:sp>
      <p:pic>
        <p:nvPicPr>
          <p:cNvPr id="12" name="Obraz 11" descr="ey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Co to jest działanie ?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100" dirty="0" smtClean="0"/>
              <a:t>Okna te nazywane są </a:t>
            </a:r>
            <a:r>
              <a:rPr lang="pl-PL" sz="2100" dirty="0" smtClean="0">
                <a:solidFill>
                  <a:srgbClr val="FF0000"/>
                </a:solidFill>
              </a:rPr>
              <a:t>działaniami</a:t>
            </a:r>
            <a:r>
              <a:rPr lang="pl-PL" sz="2100" dirty="0" smtClean="0"/>
              <a:t>.  Ponieważ  działanie </a:t>
            </a:r>
          </a:p>
          <a:p>
            <a:pPr>
              <a:buNone/>
            </a:pPr>
            <a:r>
              <a:rPr lang="pl-PL" sz="2100" dirty="0" smtClean="0">
                <a:solidFill>
                  <a:srgbClr val="FFFF00"/>
                </a:solidFill>
              </a:rPr>
              <a:t>wypełnia</a:t>
            </a:r>
            <a:r>
              <a:rPr lang="pl-PL" sz="2100" dirty="0" smtClean="0"/>
              <a:t> ekran, wynika że aplikacja może wyświetlić  </a:t>
            </a:r>
            <a:r>
              <a:rPr lang="pl-PL" sz="2100" dirty="0" smtClean="0">
                <a:solidFill>
                  <a:srgbClr val="FF0000"/>
                </a:solidFill>
              </a:rPr>
              <a:t>jedno</a:t>
            </a:r>
          </a:p>
          <a:p>
            <a:pPr>
              <a:buNone/>
            </a:pPr>
            <a:r>
              <a:rPr lang="pl-PL" sz="2100" dirty="0" smtClean="0"/>
              <a:t> działanie na raz.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Działanie (aktywność) zawiera informacje </a:t>
            </a:r>
            <a:r>
              <a:rPr lang="pl-PL" sz="2100" dirty="0" smtClean="0">
                <a:solidFill>
                  <a:srgbClr val="FFFF00"/>
                </a:solidFill>
              </a:rPr>
              <a:t>bieżącego stanu </a:t>
            </a:r>
          </a:p>
          <a:p>
            <a:pPr>
              <a:buNone/>
            </a:pPr>
            <a:r>
              <a:rPr lang="pl-PL" sz="2100" dirty="0" smtClean="0"/>
              <a:t>aplikacji.</a:t>
            </a:r>
          </a:p>
          <a:p>
            <a:pPr>
              <a:buNone/>
            </a:pPr>
            <a:endParaRPr lang="pl-PL" sz="21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pl-PL" sz="2400" u="sng" dirty="0" smtClean="0">
                <a:solidFill>
                  <a:srgbClr val="00B0F0"/>
                </a:solidFill>
              </a:rPr>
              <a:t>STAN DZIAŁANIA :</a:t>
            </a:r>
            <a:r>
              <a:rPr lang="pl-PL" sz="2400" dirty="0" smtClean="0">
                <a:solidFill>
                  <a:srgbClr val="00B0F0"/>
                </a:solidFill>
              </a:rPr>
              <a:t>  </a:t>
            </a:r>
            <a:r>
              <a:rPr lang="pl-PL" sz="2400" dirty="0" smtClean="0"/>
              <a:t>j</a:t>
            </a:r>
            <a:r>
              <a:rPr lang="pl-PL" sz="2100" dirty="0" smtClean="0"/>
              <a:t>eśli użytkownik oczekuje </a:t>
            </a:r>
          </a:p>
          <a:p>
            <a:pPr>
              <a:buNone/>
            </a:pPr>
            <a:r>
              <a:rPr lang="pl-PL" sz="2100" dirty="0" smtClean="0"/>
              <a:t>połączenia  podczas słuchania muzyki, najważniejsze jest</a:t>
            </a:r>
          </a:p>
          <a:p>
            <a:pPr>
              <a:buNone/>
            </a:pPr>
            <a:r>
              <a:rPr lang="pl-PL" sz="2100" dirty="0" smtClean="0"/>
              <a:t>aby mógł </a:t>
            </a:r>
            <a:r>
              <a:rPr lang="pl-PL" sz="2100" dirty="0" smtClean="0">
                <a:solidFill>
                  <a:srgbClr val="FFFF00"/>
                </a:solidFill>
              </a:rPr>
              <a:t>odebrać </a:t>
            </a:r>
            <a:r>
              <a:rPr lang="pl-PL" sz="2100" dirty="0" smtClean="0"/>
              <a:t>połączenie niż dalej </a:t>
            </a:r>
            <a:r>
              <a:rPr lang="pl-PL" sz="2100" dirty="0" smtClean="0">
                <a:solidFill>
                  <a:srgbClr val="FFFF00"/>
                </a:solidFill>
              </a:rPr>
              <a:t>słuchać</a:t>
            </a:r>
            <a:r>
              <a:rPr lang="pl-PL" sz="2100" dirty="0" smtClean="0"/>
              <a:t> muzyki.  Aby </a:t>
            </a:r>
          </a:p>
          <a:p>
            <a:pPr>
              <a:buNone/>
            </a:pPr>
            <a:r>
              <a:rPr lang="pl-PL" sz="2100" dirty="0" smtClean="0"/>
              <a:t>zaspokoić  tą potrzebę, deweloperzy Android podjęli</a:t>
            </a:r>
          </a:p>
          <a:p>
            <a:pPr>
              <a:buNone/>
            </a:pPr>
            <a:r>
              <a:rPr lang="pl-PL" sz="2100" dirty="0" smtClean="0"/>
              <a:t>dwie decyzje:</a:t>
            </a:r>
          </a:p>
          <a:p>
            <a:pPr>
              <a:buNone/>
            </a:pPr>
            <a:endParaRPr lang="pl-PL" sz="2100" dirty="0" smtClean="0">
              <a:solidFill>
                <a:srgbClr val="FFFF00"/>
              </a:solidFill>
            </a:endParaRPr>
          </a:p>
        </p:txBody>
      </p:sp>
      <p:pic>
        <p:nvPicPr>
          <p:cNvPr id="6" name="Obraz 5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Co to jest działanie ?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3776" lvl="0" indent="-457200">
              <a:buNone/>
            </a:pPr>
            <a:r>
              <a:rPr lang="pl-PL" sz="2100" dirty="0" smtClean="0">
                <a:solidFill>
                  <a:srgbClr val="00B0F0"/>
                </a:solidFill>
              </a:rPr>
              <a:t>1.  </a:t>
            </a:r>
            <a:r>
              <a:rPr lang="pl-PL" sz="2100" dirty="0" smtClean="0"/>
              <a:t>W </a:t>
            </a:r>
            <a:r>
              <a:rPr lang="pl-PL" sz="2100" dirty="0" smtClean="0">
                <a:solidFill>
                  <a:srgbClr val="FF0000"/>
                </a:solidFill>
              </a:rPr>
              <a:t>dowolnym</a:t>
            </a:r>
            <a:r>
              <a:rPr lang="pl-PL" sz="2100" dirty="0" smtClean="0"/>
              <a:t> momencie aplikacja może </a:t>
            </a:r>
            <a:r>
              <a:rPr lang="pl-PL" sz="2100" dirty="0" smtClean="0">
                <a:solidFill>
                  <a:srgbClr val="FF0000"/>
                </a:solidFill>
              </a:rPr>
              <a:t>ustąpić</a:t>
            </a:r>
            <a:r>
              <a:rPr lang="pl-PL" sz="2100" dirty="0" smtClean="0"/>
              <a:t> miejsca </a:t>
            </a:r>
          </a:p>
          <a:p>
            <a:pPr marL="493776" lvl="0" indent="-457200">
              <a:buNone/>
            </a:pPr>
            <a:r>
              <a:rPr lang="pl-PL" sz="2100" dirty="0" smtClean="0"/>
              <a:t>dla innych priorytetów.  Jeśli aplikacja używa zbyt </a:t>
            </a:r>
            <a:r>
              <a:rPr lang="pl-PL" sz="2100" dirty="0" smtClean="0">
                <a:solidFill>
                  <a:srgbClr val="FFFF00"/>
                </a:solidFill>
              </a:rPr>
              <a:t>wiele</a:t>
            </a:r>
          </a:p>
          <a:p>
            <a:pPr marL="493776" lvl="0" indent="-457200">
              <a:buNone/>
            </a:pPr>
            <a:r>
              <a:rPr lang="pl-PL" sz="2100" dirty="0" smtClean="0"/>
              <a:t> zasobów systemowych i powoduje  że system działa nie</a:t>
            </a:r>
          </a:p>
          <a:p>
            <a:pPr marL="493776" lvl="0" indent="-457200">
              <a:buNone/>
            </a:pPr>
            <a:r>
              <a:rPr lang="pl-PL" sz="2100" dirty="0" smtClean="0"/>
              <a:t> poprawnie, wtedy  Android może zdecydować ją </a:t>
            </a:r>
            <a:r>
              <a:rPr lang="pl-PL" sz="2100" dirty="0" smtClean="0">
                <a:solidFill>
                  <a:srgbClr val="FFFF00"/>
                </a:solidFill>
              </a:rPr>
              <a:t>zatrzymać</a:t>
            </a:r>
          </a:p>
          <a:p>
            <a:pPr marL="493776" lvl="0" indent="-457200">
              <a:buNone/>
            </a:pPr>
            <a:r>
              <a:rPr lang="pl-PL" sz="2100" dirty="0" smtClean="0"/>
              <a:t> bez ostrzeżenia.</a:t>
            </a:r>
          </a:p>
          <a:p>
            <a:pPr>
              <a:buNone/>
            </a:pPr>
            <a:endParaRPr lang="pl-PL" sz="2100" dirty="0" smtClean="0"/>
          </a:p>
          <a:p>
            <a:pPr lvl="0">
              <a:buNone/>
            </a:pPr>
            <a:r>
              <a:rPr lang="pl-PL" sz="2100" dirty="0" smtClean="0">
                <a:solidFill>
                  <a:srgbClr val="00B0F0"/>
                </a:solidFill>
              </a:rPr>
              <a:t>2. </a:t>
            </a:r>
            <a:r>
              <a:rPr lang="pl-PL" sz="2100" dirty="0" smtClean="0"/>
              <a:t>Nasze działanie będzie istnieć w kilku </a:t>
            </a:r>
            <a:r>
              <a:rPr lang="pl-PL" sz="2100" dirty="0" smtClean="0">
                <a:solidFill>
                  <a:srgbClr val="FFFF00"/>
                </a:solidFill>
              </a:rPr>
              <a:t>stanach</a:t>
            </a:r>
            <a:r>
              <a:rPr lang="pl-PL" sz="2100" dirty="0" smtClean="0"/>
              <a:t>  w ciągu jej </a:t>
            </a:r>
          </a:p>
          <a:p>
            <a:pPr lvl="0">
              <a:buNone/>
            </a:pPr>
            <a:r>
              <a:rPr lang="pl-PL" sz="2100" dirty="0" smtClean="0"/>
              <a:t>okresu trwania , na przykład stan </a:t>
            </a:r>
            <a:r>
              <a:rPr lang="pl-PL" sz="2100" dirty="0" smtClean="0">
                <a:solidFill>
                  <a:srgbClr val="FF0000"/>
                </a:solidFill>
              </a:rPr>
              <a:t>aktywny</a:t>
            </a:r>
            <a:r>
              <a:rPr lang="pl-PL" sz="2100" dirty="0" smtClean="0"/>
              <a:t>, podczas którego</a:t>
            </a:r>
          </a:p>
          <a:p>
            <a:pPr lvl="0">
              <a:buNone/>
            </a:pPr>
            <a:r>
              <a:rPr lang="pl-PL" sz="2100" dirty="0" smtClean="0"/>
              <a:t>jest używana przez użytkownika  i stan </a:t>
            </a:r>
            <a:r>
              <a:rPr lang="pl-PL" sz="2100" dirty="0" smtClean="0">
                <a:solidFill>
                  <a:srgbClr val="FF0000"/>
                </a:solidFill>
              </a:rPr>
              <a:t>wstrzymania</a:t>
            </a:r>
            <a:r>
              <a:rPr lang="pl-PL" sz="2100" dirty="0" smtClean="0"/>
              <a:t>,  gdy</a:t>
            </a:r>
          </a:p>
          <a:p>
            <a:pPr lvl="0">
              <a:buNone/>
            </a:pPr>
            <a:r>
              <a:rPr lang="pl-PL" sz="2100" dirty="0" smtClean="0"/>
              <a:t>użytkownik odbiera połączenie.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Co to jest działanie ?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Można odróżnić </a:t>
            </a:r>
            <a:r>
              <a:rPr lang="pl-PL" sz="2400" dirty="0" smtClean="0">
                <a:solidFill>
                  <a:srgbClr val="FF0000"/>
                </a:solidFill>
              </a:rPr>
              <a:t>3 rodzaje</a:t>
            </a:r>
            <a:r>
              <a:rPr lang="pl-PL" sz="2400" dirty="0" smtClean="0"/>
              <a:t> stanów  działania :</a:t>
            </a:r>
          </a:p>
          <a:p>
            <a:pPr>
              <a:buNone/>
            </a:pPr>
            <a:r>
              <a:rPr lang="pl-PL" sz="2400" dirty="0" smtClean="0"/>
              <a:t> </a:t>
            </a:r>
          </a:p>
          <a:p>
            <a:pPr lvl="0">
              <a:buNone/>
            </a:pPr>
            <a:r>
              <a:rPr lang="pl-PL" sz="2400" dirty="0" smtClean="0">
                <a:solidFill>
                  <a:srgbClr val="00B0F0"/>
                </a:solidFill>
              </a:rPr>
              <a:t>1.  </a:t>
            </a:r>
            <a:r>
              <a:rPr lang="pl-PL" sz="2400" dirty="0" smtClean="0">
                <a:solidFill>
                  <a:srgbClr val="FFFF00"/>
                </a:solidFill>
              </a:rPr>
              <a:t>Aktywny.</a:t>
            </a:r>
          </a:p>
          <a:p>
            <a:pPr lvl="0">
              <a:buNone/>
            </a:pPr>
            <a:r>
              <a:rPr lang="pl-PL" sz="2400" dirty="0" smtClean="0">
                <a:solidFill>
                  <a:srgbClr val="00B0F0"/>
                </a:solidFill>
              </a:rPr>
              <a:t>2.  </a:t>
            </a:r>
            <a:r>
              <a:rPr lang="pl-PL" sz="2400" dirty="0" smtClean="0">
                <a:solidFill>
                  <a:srgbClr val="FFFF00"/>
                </a:solidFill>
              </a:rPr>
              <a:t>Wstrzymany.</a:t>
            </a:r>
          </a:p>
          <a:p>
            <a:pPr lvl="0">
              <a:buNone/>
            </a:pPr>
            <a:r>
              <a:rPr lang="pl-PL" sz="2400" dirty="0" smtClean="0">
                <a:solidFill>
                  <a:srgbClr val="00B0F0"/>
                </a:solidFill>
              </a:rPr>
              <a:t>3.  </a:t>
            </a:r>
            <a:r>
              <a:rPr lang="pl-PL" sz="2400" dirty="0" smtClean="0">
                <a:solidFill>
                  <a:srgbClr val="FFFF00"/>
                </a:solidFill>
              </a:rPr>
              <a:t>Zatrzymany.</a:t>
            </a:r>
          </a:p>
          <a:p>
            <a:pPr lvl="0">
              <a:buNone/>
            </a:pPr>
            <a:endParaRPr lang="pl-PL" sz="2300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tos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76200" y="-76200"/>
            <a:ext cx="9296400" cy="697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Struktura Katalogów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100" dirty="0" smtClean="0"/>
              <a:t>Każdy projekt Androida charakteryzuje się ustaloną </a:t>
            </a:r>
          </a:p>
          <a:p>
            <a:pPr>
              <a:buNone/>
            </a:pPr>
            <a:r>
              <a:rPr lang="pl-PL" sz="2100" dirty="0" smtClean="0"/>
              <a:t>strukturą  katalogów :</a:t>
            </a:r>
          </a:p>
          <a:p>
            <a:pPr>
              <a:buNone/>
            </a:pPr>
            <a:endParaRPr lang="pl-PL" sz="1100" dirty="0" smtClean="0"/>
          </a:p>
          <a:p>
            <a:pPr>
              <a:buFont typeface="Wingdings" pitchFamily="2" charset="2"/>
              <a:buChar char="v"/>
            </a:pPr>
            <a:r>
              <a:rPr lang="pl-PL" sz="2300" b="1" u="sng" dirty="0" smtClean="0">
                <a:solidFill>
                  <a:srgbClr val="FFFF00"/>
                </a:solidFill>
              </a:rPr>
              <a:t>Src </a:t>
            </a:r>
            <a:r>
              <a:rPr lang="pl-PL" sz="2300" b="1" dirty="0" smtClean="0">
                <a:solidFill>
                  <a:srgbClr val="FFFF00"/>
                </a:solidFill>
              </a:rPr>
              <a:t>:</a:t>
            </a:r>
            <a:r>
              <a:rPr lang="pl-PL" sz="2100" b="1" dirty="0" smtClean="0"/>
              <a:t> </a:t>
            </a:r>
            <a:r>
              <a:rPr lang="pl-PL" sz="2100" dirty="0" smtClean="0"/>
              <a:t>zawiera kod źródłowy (</a:t>
            </a:r>
            <a:r>
              <a:rPr lang="pl-PL" sz="2100" dirty="0" smtClean="0">
                <a:solidFill>
                  <a:srgbClr val="FFFF00"/>
                </a:solidFill>
              </a:rPr>
              <a:t>source</a:t>
            </a:r>
            <a:r>
              <a:rPr lang="pl-PL" sz="2100" dirty="0" smtClean="0"/>
              <a:t>) klas.</a:t>
            </a:r>
            <a:r>
              <a:rPr lang="pl-PL" sz="2100" b="1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pl-PL" sz="2300" b="1" u="sng" dirty="0" smtClean="0">
                <a:solidFill>
                  <a:srgbClr val="FFFF00"/>
                </a:solidFill>
              </a:rPr>
              <a:t>Res </a:t>
            </a:r>
            <a:r>
              <a:rPr lang="pl-PL" sz="2300" b="1" dirty="0" smtClean="0">
                <a:solidFill>
                  <a:srgbClr val="FFFF00"/>
                </a:solidFill>
              </a:rPr>
              <a:t>:</a:t>
            </a:r>
            <a:r>
              <a:rPr lang="pl-PL" sz="2100" b="1" dirty="0" smtClean="0"/>
              <a:t> </a:t>
            </a:r>
            <a:r>
              <a:rPr lang="pl-PL" sz="2100" dirty="0" smtClean="0"/>
              <a:t>zasoby (</a:t>
            </a:r>
            <a:r>
              <a:rPr lang="pl-PL" sz="2100" dirty="0" smtClean="0">
                <a:solidFill>
                  <a:srgbClr val="FFFF00"/>
                </a:solidFill>
              </a:rPr>
              <a:t>resources</a:t>
            </a:r>
            <a:r>
              <a:rPr lang="pl-PL" sz="2100" dirty="0" smtClean="0"/>
              <a:t>) aplikacji :</a:t>
            </a:r>
          </a:p>
          <a:p>
            <a:pPr>
              <a:buNone/>
            </a:pPr>
            <a:r>
              <a:rPr lang="pl-PL" sz="800" b="1" dirty="0" smtClean="0"/>
              <a:t> </a:t>
            </a:r>
            <a:endParaRPr lang="pl-PL" sz="4800" dirty="0" smtClean="0"/>
          </a:p>
          <a:p>
            <a:pPr>
              <a:buFont typeface="Wingdings" pitchFamily="2" charset="2"/>
              <a:buChar char="Ø"/>
            </a:pPr>
            <a:r>
              <a:rPr lang="pl-PL" sz="2100" dirty="0" smtClean="0">
                <a:solidFill>
                  <a:srgbClr val="00B050"/>
                </a:solidFill>
              </a:rPr>
              <a:t>drawable : </a:t>
            </a:r>
            <a:r>
              <a:rPr lang="pl-PL" sz="2100" dirty="0" smtClean="0"/>
              <a:t>pliki graficzne.</a:t>
            </a:r>
          </a:p>
          <a:p>
            <a:pPr>
              <a:buFont typeface="Wingdings" pitchFamily="2" charset="2"/>
              <a:buChar char="Ø"/>
            </a:pPr>
            <a:r>
              <a:rPr lang="pl-PL" sz="2100" dirty="0" smtClean="0"/>
              <a:t> </a:t>
            </a:r>
            <a:r>
              <a:rPr lang="pl-PL" sz="2100" dirty="0" smtClean="0">
                <a:solidFill>
                  <a:srgbClr val="00B050"/>
                </a:solidFill>
              </a:rPr>
              <a:t>layout :</a:t>
            </a:r>
            <a:r>
              <a:rPr lang="pl-PL" sz="2100" dirty="0" smtClean="0"/>
              <a:t> layouty (pliki xml).</a:t>
            </a:r>
          </a:p>
          <a:p>
            <a:pPr>
              <a:buFont typeface="Wingdings" pitchFamily="2" charset="2"/>
              <a:buChar char="Ø"/>
            </a:pPr>
            <a:r>
              <a:rPr lang="pl-PL" sz="2100" dirty="0" smtClean="0"/>
              <a:t> </a:t>
            </a:r>
            <a:r>
              <a:rPr lang="en-US" sz="2100" u="sng" dirty="0" smtClean="0">
                <a:solidFill>
                  <a:srgbClr val="00B050"/>
                </a:solidFill>
              </a:rPr>
              <a:t>values</a:t>
            </a:r>
            <a:r>
              <a:rPr lang="en-US" sz="2100" dirty="0" smtClean="0">
                <a:solidFill>
                  <a:srgbClr val="00B050"/>
                </a:solidFill>
              </a:rPr>
              <a:t> : </a:t>
            </a:r>
            <a:endParaRPr lang="pl-PL" sz="21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pl-PL" sz="2100" dirty="0" smtClean="0">
                <a:solidFill>
                  <a:srgbClr val="00B050"/>
                </a:solidFill>
              </a:rPr>
              <a:t>  </a:t>
            </a:r>
            <a:r>
              <a:rPr lang="pl-PL" sz="2100" dirty="0" smtClean="0">
                <a:solidFill>
                  <a:srgbClr val="00B0F0"/>
                </a:solidFill>
              </a:rPr>
              <a:t>-&gt; </a:t>
            </a:r>
            <a:r>
              <a:rPr lang="en-US" sz="2100" dirty="0" smtClean="0">
                <a:solidFill>
                  <a:srgbClr val="00B0F0"/>
                </a:solidFill>
              </a:rPr>
              <a:t>arrays.xml : </a:t>
            </a:r>
            <a:r>
              <a:rPr lang="en-US" sz="2100" dirty="0" smtClean="0"/>
              <a:t> wartości tablic.</a:t>
            </a:r>
            <a:endParaRPr lang="pl-PL" sz="2100" dirty="0" smtClean="0"/>
          </a:p>
          <a:p>
            <a:pPr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 </a:t>
            </a:r>
            <a:r>
              <a:rPr lang="pl-PL" sz="2100" dirty="0" smtClean="0">
                <a:solidFill>
                  <a:srgbClr val="00B0F0"/>
                </a:solidFill>
              </a:rPr>
              <a:t> -&gt; </a:t>
            </a:r>
            <a:r>
              <a:rPr lang="en-US" sz="2100" dirty="0" smtClean="0">
                <a:solidFill>
                  <a:srgbClr val="00B0F0"/>
                </a:solidFill>
              </a:rPr>
              <a:t>color.xml : </a:t>
            </a:r>
            <a:r>
              <a:rPr lang="en-US" sz="2100" dirty="0" smtClean="0"/>
              <a:t>kolory.</a:t>
            </a:r>
            <a:endParaRPr lang="pl-PL" sz="2100" dirty="0" smtClean="0"/>
          </a:p>
          <a:p>
            <a:pPr>
              <a:buFont typeface="Wingdings" pitchFamily="2" charset="2"/>
              <a:buChar char="v"/>
            </a:pPr>
            <a:r>
              <a:rPr lang="pl-PL" sz="2100" dirty="0" smtClean="0"/>
              <a:t> </a:t>
            </a:r>
            <a:r>
              <a:rPr lang="pl-PL" sz="2300" b="1" u="sng" dirty="0" smtClean="0">
                <a:solidFill>
                  <a:srgbClr val="FFFF00"/>
                </a:solidFill>
              </a:rPr>
              <a:t>AndroidManifest.xml</a:t>
            </a:r>
            <a:r>
              <a:rPr lang="pl-PL" sz="2300" b="1" dirty="0" smtClean="0">
                <a:solidFill>
                  <a:srgbClr val="FFFF00"/>
                </a:solidFill>
              </a:rPr>
              <a:t>  :</a:t>
            </a:r>
            <a:r>
              <a:rPr lang="pl-PL" sz="2300" dirty="0" smtClean="0">
                <a:solidFill>
                  <a:srgbClr val="FFFF00"/>
                </a:solidFill>
              </a:rPr>
              <a:t> </a:t>
            </a:r>
            <a:r>
              <a:rPr lang="pl-PL" sz="2100" dirty="0" smtClean="0"/>
              <a:t>lista komponentów aplikacji i klas je implementujących</a:t>
            </a:r>
          </a:p>
          <a:p>
            <a:pPr>
              <a:buFont typeface="Wingdings" pitchFamily="2" charset="2"/>
              <a:buChar char="v"/>
            </a:pPr>
            <a:endParaRPr lang="pl-PL" sz="23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Struktura Katalogów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200" b="1" dirty="0" smtClean="0"/>
              <a:t>                  </a:t>
            </a:r>
            <a:r>
              <a:rPr lang="pl-PL" sz="2200" b="1" dirty="0" smtClean="0">
                <a:solidFill>
                  <a:srgbClr val="00B0F0"/>
                </a:solidFill>
              </a:rPr>
              <a:t>Tworzenie interfejsu graficznego : </a:t>
            </a:r>
          </a:p>
          <a:p>
            <a:pPr>
              <a:buNone/>
            </a:pPr>
            <a:endParaRPr lang="pl-PL" sz="10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pl-PL" sz="2100" dirty="0" smtClean="0"/>
              <a:t>Interfejs aplikacji pisanych dla systemu Android składa się z </a:t>
            </a:r>
          </a:p>
          <a:p>
            <a:pPr>
              <a:buNone/>
            </a:pPr>
            <a:r>
              <a:rPr lang="pl-PL" sz="2100" dirty="0" smtClean="0">
                <a:solidFill>
                  <a:srgbClr val="FF0000"/>
                </a:solidFill>
              </a:rPr>
              <a:t>layoutów</a:t>
            </a:r>
            <a:r>
              <a:rPr lang="pl-PL" sz="2100" dirty="0" smtClean="0"/>
              <a:t>,  zawierających szereg elementów tzw. </a:t>
            </a:r>
            <a:r>
              <a:rPr lang="pl-PL" sz="2100" dirty="0" smtClean="0">
                <a:solidFill>
                  <a:srgbClr val="FF0000"/>
                </a:solidFill>
              </a:rPr>
              <a:t>widoków</a:t>
            </a:r>
            <a:r>
              <a:rPr lang="pl-PL" sz="2100" dirty="0" smtClean="0"/>
              <a:t>.</a:t>
            </a:r>
          </a:p>
          <a:p>
            <a:pPr>
              <a:buNone/>
            </a:pPr>
            <a:r>
              <a:rPr lang="pl-PL" sz="2100" dirty="0" smtClean="0"/>
              <a:t>Dostępnych jest kilka rodzajów layoutów  :</a:t>
            </a:r>
          </a:p>
          <a:p>
            <a:pPr>
              <a:buNone/>
            </a:pPr>
            <a:endParaRPr lang="pl-PL" sz="2100" dirty="0" smtClean="0"/>
          </a:p>
          <a:p>
            <a:pPr>
              <a:buFont typeface="Wingdings" pitchFamily="2" charset="2"/>
              <a:buChar char="v"/>
            </a:pPr>
            <a:r>
              <a:rPr lang="pl-PL" sz="2400" u="sng" dirty="0" smtClean="0">
                <a:solidFill>
                  <a:srgbClr val="00B0F0"/>
                </a:solidFill>
              </a:rPr>
              <a:t>&lt;LinearLayout</a:t>
            </a:r>
            <a:r>
              <a:rPr lang="pl-PL" sz="2400" dirty="0" smtClean="0">
                <a:solidFill>
                  <a:srgbClr val="00B0F0"/>
                </a:solidFill>
              </a:rPr>
              <a:t> &gt; :</a:t>
            </a:r>
            <a:r>
              <a:rPr lang="pl-PL" sz="2400" dirty="0" smtClean="0"/>
              <a:t>  </a:t>
            </a:r>
            <a:r>
              <a:rPr lang="pl-PL" sz="2100" dirty="0" smtClean="0"/>
              <a:t>layout liniowy, w którym elementy wyświetlane są jeden pod drugim lub obok drugiego, w zależności od orientacji (</a:t>
            </a:r>
            <a:r>
              <a:rPr lang="pl-PL" sz="2100" dirty="0" smtClean="0">
                <a:solidFill>
                  <a:srgbClr val="FFFF00"/>
                </a:solidFill>
              </a:rPr>
              <a:t>pionowa/pozioma</a:t>
            </a:r>
            <a:r>
              <a:rPr lang="pl-PL" sz="2100" dirty="0" smtClean="0"/>
              <a:t>).</a:t>
            </a:r>
          </a:p>
          <a:p>
            <a:pPr>
              <a:buNone/>
            </a:pPr>
            <a:endParaRPr lang="pl-PL" sz="22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pl-PL" sz="2400" dirty="0">
              <a:solidFill>
                <a:srgbClr val="FFFF00"/>
              </a:solidFill>
            </a:endParaRPr>
          </a:p>
        </p:txBody>
      </p:sp>
      <p:pic>
        <p:nvPicPr>
          <p:cNvPr id="8" name="Obraz 7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Struktura Katalogów</a:t>
            </a:r>
            <a:endParaRPr lang="pl-PL" sz="47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5" name="Obraz 4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pl-PL" sz="3100" dirty="0" smtClean="0">
                <a:solidFill>
                  <a:srgbClr val="00B0F0"/>
                </a:solidFill>
              </a:rPr>
              <a:t>&lt; </a:t>
            </a:r>
            <a:r>
              <a:rPr lang="pl-PL" sz="3100" u="sng" dirty="0" smtClean="0">
                <a:solidFill>
                  <a:srgbClr val="00B0F0"/>
                </a:solidFill>
              </a:rPr>
              <a:t>RelativeLayout</a:t>
            </a:r>
            <a:r>
              <a:rPr lang="pl-PL" sz="3100" dirty="0" smtClean="0">
                <a:solidFill>
                  <a:srgbClr val="00B0F0"/>
                </a:solidFill>
              </a:rPr>
              <a:t>  &gt;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00B0F0"/>
                </a:solidFill>
              </a:rPr>
              <a:t>:</a:t>
            </a:r>
            <a:r>
              <a:rPr lang="pl-PL" dirty="0" smtClean="0"/>
              <a:t>  </a:t>
            </a:r>
            <a:r>
              <a:rPr lang="pl-PL" sz="2700" dirty="0" smtClean="0"/>
              <a:t>rozmieszczenie elementów </a:t>
            </a:r>
          </a:p>
          <a:p>
            <a:pPr>
              <a:buNone/>
            </a:pPr>
            <a:r>
              <a:rPr lang="pl-PL" sz="2700" dirty="0" smtClean="0"/>
              <a:t>następuje względem siebie – poszczególne widoki mogą być</a:t>
            </a:r>
          </a:p>
          <a:p>
            <a:pPr>
              <a:buNone/>
            </a:pPr>
            <a:r>
              <a:rPr lang="pl-PL" sz="2700" dirty="0" smtClean="0"/>
              <a:t>wyświetlane np. po </a:t>
            </a:r>
            <a:r>
              <a:rPr lang="pl-PL" sz="2700" dirty="0" smtClean="0">
                <a:solidFill>
                  <a:srgbClr val="FFFF00"/>
                </a:solidFill>
              </a:rPr>
              <a:t>prawej</a:t>
            </a:r>
            <a:r>
              <a:rPr lang="pl-PL" sz="2700" dirty="0" smtClean="0"/>
              <a:t> stronie czy </a:t>
            </a:r>
            <a:r>
              <a:rPr lang="pl-PL" sz="2700" dirty="0" smtClean="0">
                <a:solidFill>
                  <a:srgbClr val="FFFF00"/>
                </a:solidFill>
              </a:rPr>
              <a:t>nad</a:t>
            </a:r>
            <a:r>
              <a:rPr lang="pl-PL" sz="2700" dirty="0" smtClean="0"/>
              <a:t> innym elementem</a:t>
            </a:r>
          </a:p>
          <a:p>
            <a:pPr>
              <a:buNone/>
            </a:pPr>
            <a:r>
              <a:rPr lang="pl-PL" sz="2700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pl-PL" sz="3100" u="sng" dirty="0" smtClean="0">
                <a:solidFill>
                  <a:srgbClr val="00B0F0"/>
                </a:solidFill>
              </a:rPr>
              <a:t>&lt;FrameLayout</a:t>
            </a:r>
            <a:r>
              <a:rPr lang="pl-PL" sz="3100" dirty="0" smtClean="0">
                <a:solidFill>
                  <a:srgbClr val="00B0F0"/>
                </a:solidFill>
              </a:rPr>
              <a:t>  &gt;  :</a:t>
            </a:r>
            <a:r>
              <a:rPr lang="pl-PL" dirty="0" smtClean="0"/>
              <a:t>  </a:t>
            </a:r>
            <a:r>
              <a:rPr lang="pl-PL" sz="2700" dirty="0" smtClean="0"/>
              <a:t>najprostszy layout, zawierający </a:t>
            </a:r>
          </a:p>
          <a:p>
            <a:pPr lvl="0">
              <a:buNone/>
            </a:pPr>
            <a:r>
              <a:rPr lang="pl-PL" sz="2700" dirty="0" smtClean="0"/>
              <a:t>tylko </a:t>
            </a:r>
            <a:r>
              <a:rPr lang="pl-PL" sz="2700" dirty="0" smtClean="0">
                <a:solidFill>
                  <a:srgbClr val="FFFF00"/>
                </a:solidFill>
              </a:rPr>
              <a:t>jeden</a:t>
            </a:r>
            <a:r>
              <a:rPr lang="pl-PL" sz="2700" dirty="0" smtClean="0"/>
              <a:t> element.</a:t>
            </a:r>
          </a:p>
          <a:p>
            <a:pPr>
              <a:buNone/>
            </a:pPr>
            <a:endParaRPr lang="pl-PL" dirty="0" smtClean="0"/>
          </a:p>
          <a:p>
            <a:pPr lvl="0">
              <a:buFont typeface="Wingdings" pitchFamily="2" charset="2"/>
              <a:buChar char="v"/>
            </a:pPr>
            <a:r>
              <a:rPr lang="pl-PL" sz="3100" u="sng" dirty="0" smtClean="0">
                <a:solidFill>
                  <a:srgbClr val="00B0F0"/>
                </a:solidFill>
              </a:rPr>
              <a:t>&lt;TableLayout</a:t>
            </a:r>
            <a:r>
              <a:rPr lang="pl-PL" sz="3100" dirty="0" smtClean="0">
                <a:solidFill>
                  <a:srgbClr val="00B0F0"/>
                </a:solidFill>
              </a:rPr>
              <a:t>  &gt;  :</a:t>
            </a:r>
            <a:r>
              <a:rPr lang="pl-PL" sz="3100" dirty="0" smtClean="0"/>
              <a:t>  </a:t>
            </a:r>
            <a:r>
              <a:rPr lang="pl-PL" sz="2700" dirty="0" smtClean="0"/>
              <a:t>widok tabelaryczny.</a:t>
            </a:r>
          </a:p>
          <a:p>
            <a:pPr>
              <a:buNone/>
            </a:pPr>
            <a:endParaRPr lang="pl-PL" dirty="0" smtClean="0"/>
          </a:p>
          <a:p>
            <a:pPr lvl="0">
              <a:buFont typeface="Wingdings" pitchFamily="2" charset="2"/>
              <a:buChar char="v"/>
            </a:pPr>
            <a:r>
              <a:rPr lang="pl-PL" u="sng" dirty="0" smtClean="0">
                <a:solidFill>
                  <a:srgbClr val="00B0F0"/>
                </a:solidFill>
              </a:rPr>
              <a:t>&lt;AbsolutLayout</a:t>
            </a:r>
            <a:r>
              <a:rPr lang="pl-PL" dirty="0" smtClean="0">
                <a:solidFill>
                  <a:srgbClr val="00B0F0"/>
                </a:solidFill>
              </a:rPr>
              <a:t>   &gt; :  </a:t>
            </a:r>
            <a:r>
              <a:rPr lang="pl-PL" sz="2700" dirty="0" smtClean="0"/>
              <a:t>layout, w którym poszczególne</a:t>
            </a:r>
          </a:p>
          <a:p>
            <a:pPr lvl="0">
              <a:buNone/>
            </a:pPr>
            <a:r>
              <a:rPr lang="pl-PL" sz="2700" dirty="0" smtClean="0"/>
              <a:t> elementy są rozmieszczone względem </a:t>
            </a:r>
            <a:r>
              <a:rPr lang="pl-PL" sz="2700" dirty="0" smtClean="0">
                <a:solidFill>
                  <a:srgbClr val="FFFF00"/>
                </a:solidFill>
              </a:rPr>
              <a:t>lewego górnego</a:t>
            </a:r>
          </a:p>
          <a:p>
            <a:pPr lvl="0">
              <a:buNone/>
            </a:pPr>
            <a:r>
              <a:rPr lang="pl-PL" sz="2700" dirty="0" smtClean="0"/>
              <a:t> punktu na ekranie.</a:t>
            </a:r>
          </a:p>
          <a:p>
            <a:endParaRPr lang="pl-PL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Struktura Katalogów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100" dirty="0" smtClean="0"/>
              <a:t>Najczęściej stosowane są dwa </a:t>
            </a:r>
            <a:r>
              <a:rPr lang="pl-PL" sz="2100" dirty="0" smtClean="0">
                <a:solidFill>
                  <a:srgbClr val="FF0000"/>
                </a:solidFill>
              </a:rPr>
              <a:t>pierwsze</a:t>
            </a:r>
            <a:r>
              <a:rPr lang="pl-PL" sz="2100" dirty="0" smtClean="0"/>
              <a:t> rozwiązania, przy </a:t>
            </a:r>
          </a:p>
          <a:p>
            <a:pPr>
              <a:buNone/>
            </a:pPr>
            <a:r>
              <a:rPr lang="pl-PL" sz="2100" dirty="0" smtClean="0"/>
              <a:t>czym należy pamiętać, że poszczególne layouty można</a:t>
            </a:r>
          </a:p>
          <a:p>
            <a:pPr>
              <a:buNone/>
            </a:pPr>
            <a:r>
              <a:rPr lang="pl-PL" sz="2100" dirty="0" smtClean="0">
                <a:solidFill>
                  <a:srgbClr val="FF0000"/>
                </a:solidFill>
              </a:rPr>
              <a:t>zagnieżdżać</a:t>
            </a:r>
            <a:r>
              <a:rPr lang="pl-PL" sz="2100" dirty="0" smtClean="0"/>
              <a:t>.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Wśród widoków do najczęściej stosowanych elementów</a:t>
            </a:r>
          </a:p>
          <a:p>
            <a:pPr>
              <a:buNone/>
            </a:pPr>
            <a:r>
              <a:rPr lang="pl-PL" sz="2100" dirty="0" smtClean="0"/>
              <a:t> należą :</a:t>
            </a:r>
          </a:p>
          <a:p>
            <a:pPr lvl="0">
              <a:buFont typeface="Wingdings" pitchFamily="2" charset="2"/>
              <a:buChar char="Ø"/>
            </a:pPr>
            <a:r>
              <a:rPr lang="pl-PL" sz="2400" u="sng" dirty="0" smtClean="0">
                <a:solidFill>
                  <a:srgbClr val="FFFF00"/>
                </a:solidFill>
              </a:rPr>
              <a:t>TextView</a:t>
            </a:r>
            <a:r>
              <a:rPr lang="pl-PL" sz="2400" dirty="0" smtClean="0">
                <a:solidFill>
                  <a:srgbClr val="FFFF00"/>
                </a:solidFill>
              </a:rPr>
              <a:t>  : </a:t>
            </a:r>
            <a:r>
              <a:rPr lang="pl-PL" sz="2100" dirty="0" smtClean="0"/>
              <a:t>prosta kontrolka do wyświetlania tekstu.</a:t>
            </a:r>
          </a:p>
          <a:p>
            <a:pPr lvl="0">
              <a:buFont typeface="Wingdings" pitchFamily="2" charset="2"/>
              <a:buChar char="Ø"/>
            </a:pPr>
            <a:r>
              <a:rPr lang="pl-PL" sz="2400" u="sng" dirty="0" smtClean="0">
                <a:solidFill>
                  <a:srgbClr val="FFFF00"/>
                </a:solidFill>
              </a:rPr>
              <a:t>EditText  </a:t>
            </a:r>
            <a:r>
              <a:rPr lang="pl-PL" sz="2400" dirty="0" smtClean="0">
                <a:solidFill>
                  <a:srgbClr val="FFFF00"/>
                </a:solidFill>
              </a:rPr>
              <a:t>: </a:t>
            </a:r>
            <a:r>
              <a:rPr lang="pl-PL" sz="2100" dirty="0" smtClean="0"/>
              <a:t>pole tekstowe do wprowadzania tekstu przez użytkownika.</a:t>
            </a:r>
          </a:p>
          <a:p>
            <a:pPr lvl="0">
              <a:buFont typeface="Wingdings" pitchFamily="2" charset="2"/>
              <a:buChar char="Ø"/>
            </a:pPr>
            <a:r>
              <a:rPr lang="pl-PL" sz="2400" u="sng" dirty="0" smtClean="0">
                <a:solidFill>
                  <a:srgbClr val="FFFF00"/>
                </a:solidFill>
              </a:rPr>
              <a:t>ListView  </a:t>
            </a:r>
            <a:r>
              <a:rPr lang="pl-PL" sz="2400" dirty="0" smtClean="0">
                <a:solidFill>
                  <a:srgbClr val="FFFF00"/>
                </a:solidFill>
              </a:rPr>
              <a:t>: </a:t>
            </a:r>
            <a:r>
              <a:rPr lang="pl-PL" sz="2100" dirty="0" smtClean="0"/>
              <a:t>wyświetlanie list elementów.</a:t>
            </a:r>
          </a:p>
          <a:p>
            <a:pPr lvl="0">
              <a:buFont typeface="Wingdings" pitchFamily="2" charset="2"/>
              <a:buChar char="Ø"/>
            </a:pPr>
            <a:r>
              <a:rPr lang="pl-PL" sz="2400" u="sng" dirty="0" smtClean="0">
                <a:solidFill>
                  <a:srgbClr val="FFFF00"/>
                </a:solidFill>
              </a:rPr>
              <a:t>Button  </a:t>
            </a:r>
            <a:r>
              <a:rPr lang="pl-PL" sz="2400" dirty="0" smtClean="0">
                <a:solidFill>
                  <a:srgbClr val="FFFF00"/>
                </a:solidFill>
              </a:rPr>
              <a:t>: </a:t>
            </a:r>
            <a:r>
              <a:rPr lang="pl-PL" sz="2100" dirty="0" smtClean="0"/>
              <a:t>przyciski.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endParaRPr lang="pl-PL" sz="2500" dirty="0" smtClean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dirty="0" smtClean="0">
                <a:solidFill>
                  <a:srgbClr val="FFFF00"/>
                </a:solidFill>
                <a:latin typeface="+mn-lt"/>
              </a:rPr>
              <a:t>Struktura Katalogów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100" dirty="0" smtClean="0"/>
              <a:t>Każdy z tych elementów dziedziczy po klasie </a:t>
            </a:r>
            <a:r>
              <a:rPr lang="pl-PL" sz="2100" dirty="0" smtClean="0">
                <a:solidFill>
                  <a:srgbClr val="FFFF00"/>
                </a:solidFill>
              </a:rPr>
              <a:t>View</a:t>
            </a:r>
            <a:r>
              <a:rPr lang="pl-PL" sz="2100" dirty="0" smtClean="0"/>
              <a:t> i posiada ogólne właściwości, takie jak (</a:t>
            </a:r>
            <a:r>
              <a:rPr lang="pl-PL" sz="2100" dirty="0" smtClean="0">
                <a:solidFill>
                  <a:srgbClr val="FF0000"/>
                </a:solidFill>
              </a:rPr>
              <a:t>szerokość</a:t>
            </a:r>
            <a:r>
              <a:rPr lang="pl-PL" sz="2100" dirty="0" smtClean="0"/>
              <a:t>, </a:t>
            </a:r>
            <a:r>
              <a:rPr lang="pl-PL" sz="2100" dirty="0" smtClean="0">
                <a:solidFill>
                  <a:srgbClr val="FF0000"/>
                </a:solidFill>
              </a:rPr>
              <a:t>wysokość</a:t>
            </a:r>
            <a:r>
              <a:rPr lang="pl-PL" sz="2100" dirty="0" smtClean="0"/>
              <a:t>, </a:t>
            </a:r>
            <a:r>
              <a:rPr lang="pl-PL" sz="2100" dirty="0" smtClean="0">
                <a:solidFill>
                  <a:srgbClr val="FF0000"/>
                </a:solidFill>
              </a:rPr>
              <a:t>id</a:t>
            </a:r>
            <a:r>
              <a:rPr lang="pl-PL" sz="2100" dirty="0" smtClean="0"/>
              <a:t>, </a:t>
            </a:r>
            <a:r>
              <a:rPr lang="pl-PL" sz="2100" dirty="0" smtClean="0">
                <a:solidFill>
                  <a:srgbClr val="FF0000"/>
                </a:solidFill>
              </a:rPr>
              <a:t>pozycję</a:t>
            </a:r>
            <a:r>
              <a:rPr lang="pl-PL" sz="2100" dirty="0" smtClean="0"/>
              <a:t> etc…)</a:t>
            </a:r>
          </a:p>
          <a:p>
            <a:pPr>
              <a:buNone/>
            </a:pPr>
            <a:endParaRPr lang="pl-PL" sz="2100" dirty="0" smtClean="0"/>
          </a:p>
          <a:p>
            <a:r>
              <a:rPr lang="pl-PL" sz="2100" dirty="0" smtClean="0"/>
              <a:t>Layouty, jak i poszczególne kontrolki, można </a:t>
            </a:r>
            <a:r>
              <a:rPr lang="pl-PL" sz="2100" dirty="0" smtClean="0">
                <a:solidFill>
                  <a:srgbClr val="FF0000"/>
                </a:solidFill>
              </a:rPr>
              <a:t>tworzyć</a:t>
            </a:r>
            <a:r>
              <a:rPr lang="pl-PL" sz="2100" dirty="0" smtClean="0"/>
              <a:t> zarówno z poziomu kodu </a:t>
            </a:r>
            <a:r>
              <a:rPr lang="pl-PL" sz="2100" dirty="0" smtClean="0">
                <a:solidFill>
                  <a:srgbClr val="FF0000"/>
                </a:solidFill>
              </a:rPr>
              <a:t>Java</a:t>
            </a:r>
            <a:r>
              <a:rPr lang="pl-PL" sz="2100" dirty="0" smtClean="0"/>
              <a:t> jak i </a:t>
            </a:r>
            <a:r>
              <a:rPr lang="pl-PL" sz="2100" dirty="0" smtClean="0">
                <a:solidFill>
                  <a:srgbClr val="FF0000"/>
                </a:solidFill>
              </a:rPr>
              <a:t>XML.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Pojęcie Cyklu Działania</a:t>
            </a:r>
            <a:endParaRPr lang="pl-PL" sz="47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/>
          </a:bodyPr>
          <a:lstStyle/>
          <a:p>
            <a:r>
              <a:rPr lang="pl-PL" sz="2400" u="sng" dirty="0" smtClean="0">
                <a:solidFill>
                  <a:srgbClr val="FFFF00"/>
                </a:solidFill>
              </a:rPr>
              <a:t>Cykl życia Działania</a:t>
            </a:r>
            <a:r>
              <a:rPr lang="pl-PL" sz="2400" dirty="0" smtClean="0">
                <a:solidFill>
                  <a:srgbClr val="FFFF00"/>
                </a:solidFill>
              </a:rPr>
              <a:t> :  </a:t>
            </a:r>
            <a:r>
              <a:rPr lang="pl-PL" sz="2100" dirty="0" smtClean="0"/>
              <a:t>Działanie nie ma </a:t>
            </a:r>
          </a:p>
          <a:p>
            <a:pPr>
              <a:buNone/>
            </a:pPr>
            <a:r>
              <a:rPr lang="pl-PL" sz="2100" dirty="0" smtClean="0"/>
              <a:t>     </a:t>
            </a:r>
            <a:r>
              <a:rPr lang="pl-PL" sz="2100" dirty="0" smtClean="0">
                <a:solidFill>
                  <a:srgbClr val="FF0000"/>
                </a:solidFill>
              </a:rPr>
              <a:t>bezpośredniej</a:t>
            </a:r>
            <a:r>
              <a:rPr lang="pl-PL" sz="2100" dirty="0" smtClean="0"/>
              <a:t> kontroli nad własnym </a:t>
            </a:r>
            <a:r>
              <a:rPr lang="pl-PL" sz="2100" dirty="0" smtClean="0">
                <a:solidFill>
                  <a:srgbClr val="FF0000"/>
                </a:solidFill>
              </a:rPr>
              <a:t>stanem</a:t>
            </a:r>
            <a:r>
              <a:rPr lang="pl-PL" sz="2100" dirty="0" smtClean="0"/>
              <a:t> (a więc my też </a:t>
            </a:r>
          </a:p>
          <a:p>
            <a:pPr>
              <a:buNone/>
            </a:pPr>
            <a:r>
              <a:rPr lang="pl-PL" sz="2100" dirty="0" smtClean="0"/>
              <a:t>     nie mami jej jako programiści).</a:t>
            </a:r>
          </a:p>
          <a:p>
            <a:pPr>
              <a:buNone/>
            </a:pPr>
            <a:endParaRPr lang="pl-PL" sz="2100" dirty="0" smtClean="0"/>
          </a:p>
          <a:p>
            <a:r>
              <a:rPr lang="pl-PL" sz="2100" dirty="0" smtClean="0"/>
              <a:t>Poniższy schemat,  pokazuje cykl życia danego działania,  to znaczy, przedstawia  </a:t>
            </a:r>
            <a:r>
              <a:rPr lang="pl-PL" sz="2100" dirty="0" smtClean="0">
                <a:solidFill>
                  <a:srgbClr val="FF0000"/>
                </a:solidFill>
              </a:rPr>
              <a:t>kroki</a:t>
            </a:r>
            <a:r>
              <a:rPr lang="pl-PL" sz="2100" dirty="0" smtClean="0"/>
              <a:t>, które przekroczy nasze działanie  w ciągu swojego </a:t>
            </a:r>
            <a:r>
              <a:rPr lang="pl-PL" sz="2100" dirty="0" smtClean="0">
                <a:solidFill>
                  <a:srgbClr val="FFFF00"/>
                </a:solidFill>
              </a:rPr>
              <a:t>trwania</a:t>
            </a:r>
            <a:r>
              <a:rPr lang="pl-PL" sz="2100" dirty="0" smtClean="0"/>
              <a:t> od jego </a:t>
            </a:r>
            <a:r>
              <a:rPr lang="pl-PL" sz="2100" dirty="0" smtClean="0">
                <a:solidFill>
                  <a:srgbClr val="FF0000"/>
                </a:solidFill>
              </a:rPr>
              <a:t>powstania </a:t>
            </a:r>
            <a:r>
              <a:rPr lang="pl-PL" sz="2100" dirty="0" smtClean="0"/>
              <a:t> do  jego </a:t>
            </a:r>
            <a:r>
              <a:rPr lang="pl-PL" sz="2100" dirty="0" smtClean="0">
                <a:solidFill>
                  <a:srgbClr val="FFFF00"/>
                </a:solidFill>
              </a:rPr>
              <a:t>zatrzymania</a:t>
            </a:r>
            <a:r>
              <a:rPr lang="pl-PL" sz="2100" dirty="0" smtClean="0"/>
              <a:t> (</a:t>
            </a:r>
            <a:r>
              <a:rPr lang="pl-PL" sz="2100" dirty="0" smtClean="0">
                <a:solidFill>
                  <a:srgbClr val="FFFF00"/>
                </a:solidFill>
              </a:rPr>
              <a:t>śmierci</a:t>
            </a:r>
            <a:r>
              <a:rPr lang="pl-PL" sz="2100" dirty="0" smtClean="0"/>
              <a:t>).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Wstęp</a:t>
            </a:r>
            <a:endParaRPr lang="pl-PL" sz="47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r>
              <a:rPr lang="pl-PL" sz="2800" dirty="0" smtClean="0">
                <a:solidFill>
                  <a:srgbClr val="00B0F0"/>
                </a:solidFill>
              </a:rPr>
              <a:t>Komponenty aplikacji Android (architektura aplikacji).</a:t>
            </a:r>
          </a:p>
          <a:p>
            <a:r>
              <a:rPr lang="pl-PL" sz="2800" dirty="0" smtClean="0">
                <a:solidFill>
                  <a:srgbClr val="00B0F0"/>
                </a:solidFill>
              </a:rPr>
              <a:t>Co to jest działanie (aktywność) ?</a:t>
            </a:r>
          </a:p>
          <a:p>
            <a:r>
              <a:rPr lang="pl-PL" sz="2800" dirty="0" smtClean="0">
                <a:solidFill>
                  <a:srgbClr val="00B0F0"/>
                </a:solidFill>
              </a:rPr>
              <a:t>Struktura Katalogów.</a:t>
            </a:r>
          </a:p>
          <a:p>
            <a:r>
              <a:rPr lang="pl-PL" sz="2800" dirty="0" smtClean="0">
                <a:solidFill>
                  <a:srgbClr val="00B0F0"/>
                </a:solidFill>
              </a:rPr>
              <a:t> Pojęcie cyklu działania (aktywność). </a:t>
            </a:r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 descr="cycle_00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Komponenty aplikacji Android</a:t>
            </a:r>
            <a:endParaRPr lang="pl-PL" sz="47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u="sng" dirty="0" smtClean="0">
                <a:solidFill>
                  <a:srgbClr val="00B050"/>
                </a:solidFill>
              </a:rPr>
              <a:t>Komponenty aplikacji Android </a:t>
            </a:r>
            <a:r>
              <a:rPr lang="pl-PL" sz="2400" dirty="0" smtClean="0">
                <a:solidFill>
                  <a:srgbClr val="00B050"/>
                </a:solidFill>
              </a:rPr>
              <a:t> : </a:t>
            </a:r>
            <a:r>
              <a:rPr lang="pl-PL" sz="2100" dirty="0" smtClean="0"/>
              <a:t>Aplikacja  Androida składa się z następujących  podstawowych elementów  :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endParaRPr lang="pl-PL" sz="2100" dirty="0" smtClean="0"/>
          </a:p>
          <a:p>
            <a:pPr marL="493776" lvl="0" indent="-457200">
              <a:buAutoNum type="arabicPeriod"/>
            </a:pPr>
            <a:r>
              <a:rPr lang="pl-PL" sz="2400" dirty="0" smtClean="0">
                <a:solidFill>
                  <a:srgbClr val="00B0F0"/>
                </a:solidFill>
              </a:rPr>
              <a:t>Services  (</a:t>
            </a:r>
            <a:r>
              <a:rPr lang="pl-PL" sz="2400" dirty="0" smtClean="0">
                <a:solidFill>
                  <a:srgbClr val="00B050"/>
                </a:solidFill>
              </a:rPr>
              <a:t>Usługi</a:t>
            </a:r>
            <a:r>
              <a:rPr lang="pl-PL" sz="2400" dirty="0" smtClean="0">
                <a:solidFill>
                  <a:srgbClr val="00B0F0"/>
                </a:solidFill>
              </a:rPr>
              <a:t>).</a:t>
            </a:r>
          </a:p>
          <a:p>
            <a:pPr marL="493776" lvl="0" indent="-457200">
              <a:buAutoNum type="arabicPeriod"/>
            </a:pPr>
            <a:r>
              <a:rPr lang="en-US" sz="2400" dirty="0" smtClean="0">
                <a:solidFill>
                  <a:srgbClr val="00B0F0"/>
                </a:solidFill>
              </a:rPr>
              <a:t>Broadcast </a:t>
            </a:r>
            <a:r>
              <a:rPr lang="pl-PL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Receivers</a:t>
            </a:r>
            <a:r>
              <a:rPr lang="pl-PL" sz="2400" dirty="0" smtClean="0">
                <a:solidFill>
                  <a:srgbClr val="00B0F0"/>
                </a:solidFill>
              </a:rPr>
              <a:t>  </a:t>
            </a:r>
            <a:r>
              <a:rPr lang="en-US" sz="2400" dirty="0" smtClean="0">
                <a:solidFill>
                  <a:srgbClr val="00B0F0"/>
                </a:solidFill>
              </a:rPr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Odbiorcy  transmisj</a:t>
            </a:r>
            <a:r>
              <a:rPr lang="pl-PL" sz="2400" dirty="0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F0"/>
                </a:solidFill>
              </a:rPr>
              <a:t>).</a:t>
            </a:r>
            <a:endParaRPr lang="pl-PL" sz="2400" dirty="0" smtClean="0">
              <a:solidFill>
                <a:srgbClr val="00B0F0"/>
              </a:solidFill>
            </a:endParaRPr>
          </a:p>
          <a:p>
            <a:pPr marL="493776" lvl="0" indent="-457200">
              <a:buAutoNum type="arabicPeriod"/>
            </a:pPr>
            <a:r>
              <a:rPr lang="en-US" sz="2400" dirty="0" smtClean="0">
                <a:solidFill>
                  <a:srgbClr val="00B0F0"/>
                </a:solidFill>
              </a:rPr>
              <a:t>Content providers </a:t>
            </a:r>
            <a:r>
              <a:rPr lang="pl-PL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(</a:t>
            </a:r>
            <a:r>
              <a:rPr lang="pl-PL" sz="2400" dirty="0" smtClean="0">
                <a:solidFill>
                  <a:srgbClr val="00B050"/>
                </a:solidFill>
              </a:rPr>
              <a:t>dostawcy danych</a:t>
            </a:r>
            <a:r>
              <a:rPr lang="en-US" sz="2400" dirty="0" smtClean="0">
                <a:solidFill>
                  <a:srgbClr val="00B0F0"/>
                </a:solidFill>
              </a:rPr>
              <a:t>).</a:t>
            </a:r>
            <a:endParaRPr lang="pl-PL" sz="2400" dirty="0" smtClean="0">
              <a:solidFill>
                <a:srgbClr val="00B0F0"/>
              </a:solidFill>
            </a:endParaRPr>
          </a:p>
          <a:p>
            <a:pPr marL="493776" lvl="0" indent="-457200">
              <a:buAutoNum type="arabicPeriod"/>
            </a:pPr>
            <a:r>
              <a:rPr lang="pl-PL" sz="2400" dirty="0" smtClean="0">
                <a:solidFill>
                  <a:srgbClr val="00B0F0"/>
                </a:solidFill>
              </a:rPr>
              <a:t>Activities  (</a:t>
            </a:r>
            <a:r>
              <a:rPr lang="pl-PL" sz="2400" dirty="0" smtClean="0">
                <a:solidFill>
                  <a:srgbClr val="00B050"/>
                </a:solidFill>
              </a:rPr>
              <a:t>Działania, Aktywności</a:t>
            </a:r>
            <a:r>
              <a:rPr lang="pl-PL" sz="2400" dirty="0" smtClean="0">
                <a:solidFill>
                  <a:srgbClr val="00B0F0"/>
                </a:solidFill>
              </a:rPr>
              <a:t>).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200" dirty="0" smtClean="0">
                <a:solidFill>
                  <a:srgbClr val="FFFF00"/>
                </a:solidFill>
                <a:latin typeface="+mn-lt"/>
              </a:rPr>
              <a:t>Komponenty aplikacji Android</a:t>
            </a:r>
            <a:endParaRPr lang="pl-PL" sz="42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lvl="0" indent="-514350">
              <a:buAutoNum type="arabicPeriod"/>
            </a:pPr>
            <a:r>
              <a:rPr lang="pl-PL" sz="2400" b="1" u="sng" dirty="0" smtClean="0">
                <a:solidFill>
                  <a:srgbClr val="00B0F0"/>
                </a:solidFill>
              </a:rPr>
              <a:t>Services (</a:t>
            </a:r>
            <a:r>
              <a:rPr lang="pl-PL" sz="2400" b="1" u="sng" dirty="0" smtClean="0">
                <a:solidFill>
                  <a:srgbClr val="00B050"/>
                </a:solidFill>
              </a:rPr>
              <a:t>usługi</a:t>
            </a:r>
            <a:r>
              <a:rPr lang="pl-PL" sz="2400" b="1" u="sng" dirty="0" smtClean="0">
                <a:solidFill>
                  <a:srgbClr val="00B0F0"/>
                </a:solidFill>
              </a:rPr>
              <a:t>) </a:t>
            </a:r>
            <a:r>
              <a:rPr lang="pl-PL" sz="2400" b="1" dirty="0" smtClean="0">
                <a:solidFill>
                  <a:srgbClr val="00B0F0"/>
                </a:solidFill>
              </a:rPr>
              <a:t> </a:t>
            </a:r>
            <a:r>
              <a:rPr lang="pl-PL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/>
              <a:t>Są </a:t>
            </a:r>
            <a:r>
              <a:rPr lang="pl-PL" sz="2400" dirty="0">
                <a:solidFill>
                  <a:srgbClr val="FF0000"/>
                </a:solidFill>
              </a:rPr>
              <a:t>zadaniami</a:t>
            </a:r>
            <a:r>
              <a:rPr lang="pl-PL" sz="2400" dirty="0"/>
              <a:t> uruchomionymi w </a:t>
            </a:r>
            <a:r>
              <a:rPr lang="pl-PL" sz="2400" dirty="0">
                <a:solidFill>
                  <a:srgbClr val="FF0000"/>
                </a:solidFill>
              </a:rPr>
              <a:t>tle</a:t>
            </a:r>
            <a:r>
              <a:rPr lang="pl-PL" sz="2400" dirty="0"/>
              <a:t>. Jeżeli chcemy wykonać jakieś dłuższe obliczenia lub pobierać dane a nawet odtwarzać </a:t>
            </a:r>
            <a:r>
              <a:rPr lang="pl-PL" sz="2400" dirty="0">
                <a:solidFill>
                  <a:srgbClr val="FF0000"/>
                </a:solidFill>
              </a:rPr>
              <a:t>muzę</a:t>
            </a:r>
            <a:r>
              <a:rPr lang="pl-PL" sz="2400" dirty="0"/>
              <a:t> to musimy wykorzystać </a:t>
            </a:r>
            <a:r>
              <a:rPr lang="pl-PL" sz="2400" dirty="0">
                <a:solidFill>
                  <a:srgbClr val="FF0000"/>
                </a:solidFill>
              </a:rPr>
              <a:t>usługi</a:t>
            </a:r>
            <a:r>
              <a:rPr lang="pl-PL" sz="2400" dirty="0"/>
              <a:t>. Najczęściej uruchamiane są na </a:t>
            </a:r>
            <a:r>
              <a:rPr lang="pl-PL" sz="2400" dirty="0">
                <a:solidFill>
                  <a:srgbClr val="FF0000"/>
                </a:solidFill>
              </a:rPr>
              <a:t>nieokreślony</a:t>
            </a:r>
            <a:r>
              <a:rPr lang="pl-PL" sz="2400" dirty="0"/>
              <a:t> z góry okres czasu. </a:t>
            </a:r>
            <a:r>
              <a:rPr lang="pl-PL" sz="2100" dirty="0" smtClean="0"/>
              <a:t>Usługa </a:t>
            </a:r>
            <a:r>
              <a:rPr lang="pl-PL" sz="2100" dirty="0" smtClean="0"/>
              <a:t>przestaje działać kiedy zadanie się </a:t>
            </a:r>
            <a:r>
              <a:rPr lang="pl-PL" sz="2100" dirty="0" smtClean="0">
                <a:solidFill>
                  <a:srgbClr val="FF0000"/>
                </a:solidFill>
              </a:rPr>
              <a:t>zakończyło</a:t>
            </a:r>
            <a:r>
              <a:rPr lang="pl-PL" sz="2100" dirty="0" smtClean="0"/>
              <a:t> lub skrypty zostały </a:t>
            </a:r>
            <a:r>
              <a:rPr lang="pl-PL" sz="2100" dirty="0" smtClean="0">
                <a:solidFill>
                  <a:srgbClr val="FF0000"/>
                </a:solidFill>
              </a:rPr>
              <a:t>zatrzymane</a:t>
            </a:r>
            <a:r>
              <a:rPr lang="pl-PL" sz="2100" dirty="0" smtClean="0"/>
              <a:t>.</a:t>
            </a:r>
          </a:p>
          <a:p>
            <a:pPr marL="550926" lvl="0" indent="-514350">
              <a:buAutoNum type="arabicPeriod"/>
            </a:pPr>
            <a:endParaRPr lang="pl-PL" sz="2100" dirty="0" smtClean="0"/>
          </a:p>
          <a:p>
            <a:pPr marL="550926" indent="-514350">
              <a:buFont typeface="Wingdings 2"/>
              <a:buAutoNum type="arabicPeriod"/>
            </a:pPr>
            <a:r>
              <a:rPr lang="pl-PL" sz="2400" b="1" u="sng" dirty="0" smtClean="0">
                <a:solidFill>
                  <a:srgbClr val="00B0F0"/>
                </a:solidFill>
              </a:rPr>
              <a:t>Broadcast  Receivers(</a:t>
            </a:r>
            <a:r>
              <a:rPr lang="pl-PL" sz="2400" b="1" u="sng" dirty="0" smtClean="0">
                <a:solidFill>
                  <a:srgbClr val="00B050"/>
                </a:solidFill>
              </a:rPr>
              <a:t>Odbiorcy transmisji</a:t>
            </a:r>
            <a:r>
              <a:rPr lang="pl-PL" sz="2400" b="1" u="sng" dirty="0" smtClean="0">
                <a:solidFill>
                  <a:srgbClr val="00B0F0"/>
                </a:solidFill>
              </a:rPr>
              <a:t>)</a:t>
            </a:r>
            <a:r>
              <a:rPr lang="pl-PL" sz="2400" u="sng" dirty="0" smtClean="0">
                <a:solidFill>
                  <a:srgbClr val="00B0F0"/>
                </a:solidFill>
              </a:rPr>
              <a:t> </a:t>
            </a:r>
            <a:r>
              <a:rPr lang="pl-PL" sz="2400" dirty="0" smtClean="0">
                <a:solidFill>
                  <a:srgbClr val="00B0F0"/>
                </a:solidFill>
              </a:rPr>
              <a:t>:  </a:t>
            </a:r>
            <a:r>
              <a:rPr lang="pl-PL" sz="2100" dirty="0" smtClean="0"/>
              <a:t>To komponenty odpowiedzialne za </a:t>
            </a:r>
            <a:r>
              <a:rPr lang="pl-PL" sz="2100" dirty="0" smtClean="0">
                <a:solidFill>
                  <a:srgbClr val="FF0000"/>
                </a:solidFill>
              </a:rPr>
              <a:t>odbiór</a:t>
            </a:r>
            <a:r>
              <a:rPr lang="pl-PL" sz="2100" dirty="0" smtClean="0"/>
              <a:t> i </a:t>
            </a:r>
            <a:r>
              <a:rPr lang="pl-PL" sz="2100" dirty="0" smtClean="0">
                <a:solidFill>
                  <a:srgbClr val="FF0000"/>
                </a:solidFill>
              </a:rPr>
              <a:t>reagowanie</a:t>
            </a:r>
            <a:r>
              <a:rPr lang="pl-PL" sz="2100" dirty="0" smtClean="0"/>
              <a:t> na komunikaty. Wiele z nich jest już wbudowanych w kod Androida (</a:t>
            </a:r>
            <a:r>
              <a:rPr lang="pl-PL" sz="2100" dirty="0" smtClean="0">
                <a:solidFill>
                  <a:srgbClr val="FFFF00"/>
                </a:solidFill>
              </a:rPr>
              <a:t>powiadamianie o niskim stanie baterii czy o zmianie strefy czasowej</a:t>
            </a:r>
            <a:r>
              <a:rPr lang="pl-PL" sz="2100" dirty="0" smtClean="0"/>
              <a:t>).</a:t>
            </a:r>
          </a:p>
          <a:p>
            <a:pPr marL="550926" lvl="0" indent="-514350">
              <a:buAutoNum type="arabicPeriod"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 </a:t>
            </a:r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200" dirty="0" smtClean="0">
                <a:solidFill>
                  <a:srgbClr val="FFFF00"/>
                </a:solidFill>
                <a:latin typeface="+mn-lt"/>
              </a:rPr>
              <a:t>Komponenty aplikacji Android</a:t>
            </a:r>
            <a:endParaRPr lang="pl-PL" sz="42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pl-PL" sz="2100" dirty="0" smtClean="0"/>
          </a:p>
          <a:p>
            <a:pPr lvl="0">
              <a:buNone/>
            </a:pPr>
            <a:r>
              <a:rPr lang="pl-PL" sz="2400" b="1" dirty="0" smtClean="0">
                <a:solidFill>
                  <a:srgbClr val="00B0F0"/>
                </a:solidFill>
              </a:rPr>
              <a:t>3. </a:t>
            </a:r>
            <a:r>
              <a:rPr lang="pl-PL" sz="2400" b="1" u="sng" dirty="0" smtClean="0">
                <a:solidFill>
                  <a:srgbClr val="00B0F0"/>
                </a:solidFill>
              </a:rPr>
              <a:t>Providers (</a:t>
            </a:r>
            <a:r>
              <a:rPr lang="pl-PL" sz="2400" b="1" u="sng" dirty="0" smtClean="0">
                <a:solidFill>
                  <a:srgbClr val="00B050"/>
                </a:solidFill>
              </a:rPr>
              <a:t>dostawcy danych</a:t>
            </a:r>
            <a:r>
              <a:rPr lang="pl-PL" sz="2400" b="1" u="sng" dirty="0" smtClean="0">
                <a:solidFill>
                  <a:srgbClr val="00B0F0"/>
                </a:solidFill>
              </a:rPr>
              <a:t>)  :</a:t>
            </a:r>
            <a:r>
              <a:rPr lang="pl-PL" sz="2400" dirty="0" smtClean="0">
                <a:solidFill>
                  <a:srgbClr val="00B0F0"/>
                </a:solidFill>
              </a:rPr>
              <a:t>  </a:t>
            </a:r>
            <a:r>
              <a:rPr lang="pl-PL" sz="2100" dirty="0" smtClean="0"/>
              <a:t>Zapewniają </a:t>
            </a:r>
            <a:r>
              <a:rPr lang="pl-PL" sz="2100" dirty="0" smtClean="0">
                <a:solidFill>
                  <a:srgbClr val="FF0000"/>
                </a:solidFill>
              </a:rPr>
              <a:t>dostęp</a:t>
            </a:r>
          </a:p>
          <a:p>
            <a:pPr lvl="0">
              <a:buNone/>
            </a:pPr>
            <a:r>
              <a:rPr lang="pl-PL" sz="2100" dirty="0" smtClean="0"/>
              <a:t>    do swoich zasobów innym aplikacjom. Dane mogą być</a:t>
            </a:r>
          </a:p>
          <a:p>
            <a:pPr lvl="0">
              <a:buNone/>
            </a:pPr>
            <a:r>
              <a:rPr lang="pl-PL" sz="2100" dirty="0" smtClean="0"/>
              <a:t>    przechowywane w bazie danych </a:t>
            </a:r>
            <a:r>
              <a:rPr lang="pl-PL" sz="2100" dirty="0" smtClean="0">
                <a:solidFill>
                  <a:srgbClr val="FFFF00"/>
                </a:solidFill>
              </a:rPr>
              <a:t>SQLite</a:t>
            </a:r>
            <a:r>
              <a:rPr lang="pl-PL" sz="2100" dirty="0" smtClean="0"/>
              <a:t> lub w </a:t>
            </a:r>
          </a:p>
          <a:p>
            <a:pPr lvl="0">
              <a:buNone/>
            </a:pPr>
            <a:r>
              <a:rPr lang="pl-PL" sz="2100" dirty="0" smtClean="0"/>
              <a:t>    jakiejkolwiek innej.  Należy jednak pamiętać, że metody</a:t>
            </a:r>
          </a:p>
          <a:p>
            <a:pPr lvl="0">
              <a:buNone/>
            </a:pPr>
            <a:r>
              <a:rPr lang="pl-PL" sz="2100" dirty="0" smtClean="0"/>
              <a:t>    nie są wywoływane </a:t>
            </a:r>
            <a:r>
              <a:rPr lang="pl-PL" sz="2100" dirty="0" smtClean="0">
                <a:solidFill>
                  <a:srgbClr val="FF0000"/>
                </a:solidFill>
              </a:rPr>
              <a:t>bezpośrednio</a:t>
            </a:r>
            <a:r>
              <a:rPr lang="pl-PL" sz="2100" dirty="0" smtClean="0"/>
              <a:t> przez aplikacje, lecz za </a:t>
            </a:r>
          </a:p>
          <a:p>
            <a:pPr>
              <a:buNone/>
            </a:pPr>
            <a:r>
              <a:rPr lang="pl-PL" sz="2100" dirty="0" smtClean="0">
                <a:solidFill>
                  <a:srgbClr val="00B0F0"/>
                </a:solidFill>
              </a:rPr>
              <a:t>    </a:t>
            </a:r>
            <a:r>
              <a:rPr lang="pl-PL" sz="2100" dirty="0" smtClean="0"/>
              <a:t>pomocą obiektu </a:t>
            </a:r>
            <a:r>
              <a:rPr lang="pl-PL" sz="2100" dirty="0" smtClean="0">
                <a:solidFill>
                  <a:srgbClr val="FFFF00"/>
                </a:solidFill>
              </a:rPr>
              <a:t>ContentResolver</a:t>
            </a:r>
            <a:r>
              <a:rPr lang="pl-PL" sz="2100" dirty="0" smtClean="0"/>
              <a:t>, który pośredniczy w</a:t>
            </a:r>
          </a:p>
          <a:p>
            <a:pPr>
              <a:buNone/>
            </a:pPr>
            <a:r>
              <a:rPr lang="pl-PL" sz="2100" dirty="0" smtClean="0"/>
              <a:t>    komunikacji między programami i dostawcami danych.</a:t>
            </a:r>
          </a:p>
          <a:p>
            <a:pPr lvl="0">
              <a:buNone/>
            </a:pPr>
            <a:endParaRPr lang="pl-PL" sz="2400" b="1" u="sng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200" dirty="0" smtClean="0">
                <a:solidFill>
                  <a:srgbClr val="FFFF00"/>
                </a:solidFill>
                <a:latin typeface="+mn-lt"/>
              </a:rPr>
              <a:t>Komponenty aplikacji Android</a:t>
            </a:r>
            <a:endParaRPr lang="pl-PL" sz="42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>
                <a:solidFill>
                  <a:srgbClr val="00B0F0"/>
                </a:solidFill>
              </a:rPr>
              <a:t>4. </a:t>
            </a:r>
            <a:r>
              <a:rPr lang="pl-PL" sz="2400" b="1" u="sng" dirty="0" smtClean="0">
                <a:solidFill>
                  <a:srgbClr val="00B0F0"/>
                </a:solidFill>
              </a:rPr>
              <a:t>Activities (</a:t>
            </a:r>
            <a:r>
              <a:rPr lang="pl-PL" sz="2400" b="1" u="sng" dirty="0" smtClean="0">
                <a:solidFill>
                  <a:srgbClr val="00B050"/>
                </a:solidFill>
              </a:rPr>
              <a:t>Działania, aktywności</a:t>
            </a:r>
            <a:r>
              <a:rPr lang="pl-PL" sz="2400" b="1" u="sng" dirty="0" smtClean="0">
                <a:solidFill>
                  <a:srgbClr val="00B0F0"/>
                </a:solidFill>
              </a:rPr>
              <a:t>) :</a:t>
            </a:r>
            <a:r>
              <a:rPr lang="pl-PL" sz="2400" dirty="0" smtClean="0">
                <a:solidFill>
                  <a:srgbClr val="00B0F0"/>
                </a:solidFill>
              </a:rPr>
              <a:t>  </a:t>
            </a:r>
          </a:p>
          <a:p>
            <a:pPr>
              <a:buNone/>
            </a:pPr>
            <a:r>
              <a:rPr lang="pl-PL" sz="2100" dirty="0" smtClean="0"/>
              <a:t>    Prezentuje element interfejsu użytkownika w postaci</a:t>
            </a:r>
          </a:p>
          <a:p>
            <a:pPr>
              <a:buNone/>
            </a:pPr>
            <a:r>
              <a:rPr lang="pl-PL" sz="2100" dirty="0" smtClean="0"/>
              <a:t>    </a:t>
            </a:r>
            <a:r>
              <a:rPr lang="pl-PL" sz="2100" dirty="0" smtClean="0">
                <a:solidFill>
                  <a:srgbClr val="FF0000"/>
                </a:solidFill>
              </a:rPr>
              <a:t>pojedynczego</a:t>
            </a:r>
            <a:r>
              <a:rPr lang="pl-PL" sz="2100" dirty="0" smtClean="0"/>
              <a:t> okna zawierającego kontrolki aplikacji. W</a:t>
            </a:r>
          </a:p>
          <a:p>
            <a:pPr>
              <a:buNone/>
            </a:pPr>
            <a:r>
              <a:rPr lang="pl-PL" sz="2100" dirty="0" smtClean="0"/>
              <a:t>    ramach jednej aktywności można także zastosować</a:t>
            </a:r>
          </a:p>
          <a:p>
            <a:pPr>
              <a:buNone/>
            </a:pPr>
            <a:r>
              <a:rPr lang="pl-PL" sz="2100" dirty="0" smtClean="0"/>
              <a:t>    </a:t>
            </a:r>
            <a:r>
              <a:rPr lang="pl-PL" sz="2100" dirty="0" smtClean="0">
                <a:solidFill>
                  <a:srgbClr val="FF0000"/>
                </a:solidFill>
              </a:rPr>
              <a:t>dodatkowe</a:t>
            </a:r>
            <a:r>
              <a:rPr lang="pl-PL" sz="2100" dirty="0" smtClean="0"/>
              <a:t> okna wyskakujące. Działania są </a:t>
            </a:r>
            <a:r>
              <a:rPr lang="pl-PL" sz="2100" dirty="0" smtClean="0">
                <a:solidFill>
                  <a:srgbClr val="FF0000"/>
                </a:solidFill>
              </a:rPr>
              <a:t>głównym</a:t>
            </a:r>
          </a:p>
          <a:p>
            <a:pPr>
              <a:buNone/>
            </a:pPr>
            <a:r>
              <a:rPr lang="pl-PL" sz="2100" dirty="0" smtClean="0"/>
              <a:t>    składnikiem dla aplikacji Android. 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    Aktywności, usługi i odbiorcy transmisji, w przeciwieństwie</a:t>
            </a:r>
          </a:p>
          <a:p>
            <a:pPr>
              <a:buNone/>
            </a:pPr>
            <a:r>
              <a:rPr lang="pl-PL" sz="2100" dirty="0" smtClean="0"/>
              <a:t>    do dostawców danych, aktywowane są za pomocą</a:t>
            </a:r>
          </a:p>
          <a:p>
            <a:pPr>
              <a:buNone/>
            </a:pPr>
            <a:r>
              <a:rPr lang="pl-PL" sz="2100" dirty="0" smtClean="0"/>
              <a:t>    </a:t>
            </a:r>
            <a:r>
              <a:rPr lang="pl-PL" sz="2100" dirty="0" smtClean="0">
                <a:solidFill>
                  <a:srgbClr val="FF0000"/>
                </a:solidFill>
              </a:rPr>
              <a:t>asynchronicznych komunikatów</a:t>
            </a:r>
            <a:r>
              <a:rPr lang="pl-PL" sz="2100" dirty="0" smtClean="0"/>
              <a:t> zwanych intencjami</a:t>
            </a:r>
          </a:p>
          <a:p>
            <a:pPr>
              <a:buNone/>
            </a:pPr>
            <a:r>
              <a:rPr lang="pl-PL" sz="2100" dirty="0" smtClean="0"/>
              <a:t>    (</a:t>
            </a:r>
            <a:r>
              <a:rPr lang="pl-PL" sz="2100" dirty="0" smtClean="0">
                <a:solidFill>
                  <a:srgbClr val="FFFF00"/>
                </a:solidFill>
              </a:rPr>
              <a:t>intents</a:t>
            </a:r>
            <a:r>
              <a:rPr lang="pl-PL" sz="2100" dirty="0" smtClean="0"/>
              <a:t>).</a:t>
            </a:r>
          </a:p>
          <a:p>
            <a:pPr>
              <a:buNone/>
            </a:pPr>
            <a:endParaRPr lang="pl-PL" sz="2100" dirty="0" smtClean="0"/>
          </a:p>
          <a:p>
            <a:pPr lvl="0">
              <a:buNone/>
            </a:pPr>
            <a:endParaRPr lang="pl-PL" sz="2800" dirty="0" smtClean="0">
              <a:solidFill>
                <a:srgbClr val="00B0F0"/>
              </a:solidFill>
            </a:endParaRPr>
          </a:p>
          <a:p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200" dirty="0" smtClean="0">
                <a:solidFill>
                  <a:srgbClr val="FFFF00"/>
                </a:solidFill>
                <a:latin typeface="+mn-lt"/>
              </a:rPr>
              <a:t>Komponenty aplikacji Android</a:t>
            </a:r>
            <a:endParaRPr lang="pl-PL" sz="42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>
                <a:solidFill>
                  <a:srgbClr val="00B0F0"/>
                </a:solidFill>
              </a:rPr>
              <a:t>Intencja  </a:t>
            </a:r>
            <a:r>
              <a:rPr lang="pl-PL" sz="2400" b="1" dirty="0" smtClean="0">
                <a:solidFill>
                  <a:srgbClr val="00B0F0"/>
                </a:solidFill>
              </a:rPr>
              <a:t>: </a:t>
            </a:r>
            <a:r>
              <a:rPr lang="pl-PL" dirty="0" smtClean="0"/>
              <a:t> </a:t>
            </a:r>
            <a:r>
              <a:rPr lang="pl-PL" sz="2100" dirty="0" smtClean="0"/>
              <a:t>jest to obiekt, który </a:t>
            </a:r>
            <a:r>
              <a:rPr lang="pl-PL" sz="2100" dirty="0" smtClean="0">
                <a:solidFill>
                  <a:srgbClr val="FF0000"/>
                </a:solidFill>
              </a:rPr>
              <a:t>przechowuje</a:t>
            </a:r>
            <a:r>
              <a:rPr lang="pl-PL" sz="2100" dirty="0" smtClean="0"/>
              <a:t> treść wiadomości.</a:t>
            </a:r>
          </a:p>
          <a:p>
            <a:endParaRPr lang="pl-PL" sz="2100" dirty="0" smtClean="0"/>
          </a:p>
          <a:p>
            <a:pPr>
              <a:buNone/>
            </a:pPr>
            <a:r>
              <a:rPr lang="pl-PL" sz="2400" dirty="0" smtClean="0"/>
              <a:t>     </a:t>
            </a:r>
            <a:r>
              <a:rPr lang="pl-PL" sz="2100" dirty="0" smtClean="0"/>
              <a:t>Głównym elementem, który pozwala Androidowi uruchomić aplikację, jest </a:t>
            </a:r>
            <a:r>
              <a:rPr lang="pl-PL" sz="2100" dirty="0" smtClean="0">
                <a:solidFill>
                  <a:srgbClr val="FF0000"/>
                </a:solidFill>
              </a:rPr>
              <a:t>plik manifestu </a:t>
            </a:r>
            <a:r>
              <a:rPr lang="pl-PL" sz="2100" dirty="0" smtClean="0"/>
              <a:t>w postaci dokumentu XML o nazwie </a:t>
            </a:r>
            <a:r>
              <a:rPr lang="pl-PL" sz="2100" b="1" dirty="0" smtClean="0">
                <a:solidFill>
                  <a:srgbClr val="FFFF00"/>
                </a:solidFill>
              </a:rPr>
              <a:t>AndroidManifest.xml</a:t>
            </a:r>
            <a:r>
              <a:rPr lang="pl-PL" sz="2100" dirty="0" smtClean="0"/>
              <a:t>.</a:t>
            </a:r>
          </a:p>
          <a:p>
            <a:pPr>
              <a:buNone/>
            </a:pPr>
            <a:r>
              <a:rPr lang="pl-PL" sz="2100" dirty="0" smtClean="0"/>
              <a:t>    </a:t>
            </a:r>
          </a:p>
          <a:p>
            <a:pPr>
              <a:buNone/>
            </a:pPr>
            <a:r>
              <a:rPr lang="pl-PL" sz="2100" dirty="0" smtClean="0"/>
              <a:t>     Zawiera on przede wszystkim deklaracje </a:t>
            </a:r>
            <a:r>
              <a:rPr lang="pl-PL" sz="2100" dirty="0" smtClean="0">
                <a:solidFill>
                  <a:srgbClr val="FF0000"/>
                </a:solidFill>
              </a:rPr>
              <a:t>wszystkich potrzebnych</a:t>
            </a:r>
            <a:r>
              <a:rPr lang="pl-PL" sz="2100" dirty="0" smtClean="0"/>
              <a:t> komponentów, a także nazwy niezbędnych </a:t>
            </a:r>
            <a:r>
              <a:rPr lang="pl-PL" sz="2100" dirty="0" smtClean="0">
                <a:solidFill>
                  <a:srgbClr val="FF0000"/>
                </a:solidFill>
              </a:rPr>
              <a:t>bibliotek</a:t>
            </a:r>
            <a:r>
              <a:rPr lang="pl-PL" sz="2100" dirty="0" smtClean="0"/>
              <a:t> czy też definicje uprawnień.</a:t>
            </a:r>
          </a:p>
          <a:p>
            <a:endParaRPr lang="pl-PL" sz="2100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Co to jest działanie ?</a:t>
            </a:r>
            <a:endParaRPr lang="pl-PL" sz="47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u="sng" dirty="0" smtClean="0">
                <a:solidFill>
                  <a:srgbClr val="00B0F0"/>
                </a:solidFill>
              </a:rPr>
              <a:t>Co to jest działanie(aktywność) ?</a:t>
            </a:r>
            <a:r>
              <a:rPr lang="pl-PL" sz="2400" dirty="0" smtClean="0">
                <a:solidFill>
                  <a:srgbClr val="00B0F0"/>
                </a:solidFill>
              </a:rPr>
              <a:t>: </a:t>
            </a:r>
            <a:r>
              <a:rPr lang="pl-PL" sz="2100" dirty="0" smtClean="0"/>
              <a:t>Jeśli spojrzymy </a:t>
            </a:r>
          </a:p>
          <a:p>
            <a:pPr>
              <a:buNone/>
            </a:pPr>
            <a:r>
              <a:rPr lang="pl-PL" sz="2100" dirty="0" smtClean="0"/>
              <a:t>trochę na </a:t>
            </a:r>
            <a:r>
              <a:rPr lang="pl-PL" sz="2100" dirty="0" smtClean="0">
                <a:solidFill>
                  <a:srgbClr val="FFFF00"/>
                </a:solidFill>
              </a:rPr>
              <a:t>architekturę</a:t>
            </a:r>
            <a:r>
              <a:rPr lang="pl-PL" sz="2100" dirty="0" smtClean="0"/>
              <a:t> większości aplikacji Androida, można</a:t>
            </a:r>
          </a:p>
          <a:p>
            <a:pPr>
              <a:buNone/>
            </a:pPr>
            <a:r>
              <a:rPr lang="pl-PL" sz="2100" dirty="0" smtClean="0"/>
              <a:t> zauważyć że ich budowy są  do siebie podobne. 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Weźmy na przykład aplikacje ze sklepu </a:t>
            </a:r>
            <a:r>
              <a:rPr lang="pl-PL" sz="2100" dirty="0" smtClean="0">
                <a:solidFill>
                  <a:srgbClr val="FFFF00"/>
                </a:solidFill>
              </a:rPr>
              <a:t>PlayStore</a:t>
            </a:r>
            <a:r>
              <a:rPr lang="pl-PL" sz="2100" dirty="0" smtClean="0"/>
              <a:t>.  Mamy</a:t>
            </a:r>
          </a:p>
          <a:p>
            <a:pPr>
              <a:buNone/>
            </a:pPr>
            <a:r>
              <a:rPr lang="pl-PL" sz="2100" dirty="0" smtClean="0"/>
              <a:t> kilka okien w obrębie samej aplikacji : jeśli wykonujemy</a:t>
            </a:r>
          </a:p>
          <a:p>
            <a:pPr>
              <a:buNone/>
            </a:pPr>
            <a:r>
              <a:rPr lang="pl-PL" sz="2100" dirty="0" smtClean="0"/>
              <a:t> wyszukiwanie to  lista wyników będzie wyświetlana w</a:t>
            </a:r>
          </a:p>
          <a:p>
            <a:pPr>
              <a:buNone/>
            </a:pPr>
            <a:r>
              <a:rPr lang="pl-PL" sz="2100" dirty="0" smtClean="0"/>
              <a:t> </a:t>
            </a:r>
            <a:r>
              <a:rPr lang="pl-PL" sz="2100" dirty="0" smtClean="0">
                <a:solidFill>
                  <a:srgbClr val="FF0000"/>
                </a:solidFill>
              </a:rPr>
              <a:t>pierwszym</a:t>
            </a:r>
            <a:r>
              <a:rPr lang="pl-PL" sz="2100" dirty="0" smtClean="0"/>
              <a:t> oknie, a  po kliknięciu na jeden z wyników</a:t>
            </a:r>
          </a:p>
          <a:p>
            <a:pPr>
              <a:buNone/>
            </a:pPr>
            <a:r>
              <a:rPr lang="pl-PL" sz="2100" dirty="0" smtClean="0"/>
              <a:t> zostanie otwarte </a:t>
            </a:r>
            <a:r>
              <a:rPr lang="pl-PL" sz="2100" dirty="0" smtClean="0">
                <a:solidFill>
                  <a:srgbClr val="FF0000"/>
                </a:solidFill>
              </a:rPr>
              <a:t>nowe</a:t>
            </a:r>
            <a:r>
              <a:rPr lang="pl-PL" sz="2100" dirty="0" smtClean="0"/>
              <a:t> okno które wyświetli stronę  wybranej</a:t>
            </a:r>
          </a:p>
          <a:p>
            <a:pPr>
              <a:buNone/>
            </a:pPr>
            <a:r>
              <a:rPr lang="pl-PL" sz="2100" dirty="0" smtClean="0"/>
              <a:t> aplikacji. </a:t>
            </a:r>
          </a:p>
          <a:p>
            <a:pPr>
              <a:buNone/>
            </a:pPr>
            <a:endParaRPr lang="pl-PL" sz="2100" dirty="0" smtClean="0"/>
          </a:p>
          <a:p>
            <a:pPr>
              <a:buNone/>
            </a:pPr>
            <a:r>
              <a:rPr lang="pl-PL" sz="2100" dirty="0" smtClean="0"/>
              <a:t> Można zauważyć, że aplikacja to zbiór </a:t>
            </a:r>
            <a:r>
              <a:rPr lang="pl-PL" sz="2100" dirty="0" smtClean="0">
                <a:solidFill>
                  <a:srgbClr val="FFFF00"/>
                </a:solidFill>
              </a:rPr>
              <a:t>okien</a:t>
            </a:r>
            <a:r>
              <a:rPr lang="pl-PL" sz="2100" dirty="0" smtClean="0"/>
              <a:t>, z których</a:t>
            </a:r>
          </a:p>
          <a:p>
            <a:pPr>
              <a:buNone/>
            </a:pPr>
            <a:r>
              <a:rPr lang="pl-PL" sz="2100" dirty="0" smtClean="0"/>
              <a:t> można nawigować.</a:t>
            </a:r>
          </a:p>
          <a:p>
            <a:pPr lvl="0">
              <a:buNone/>
            </a:pPr>
            <a:endParaRPr lang="pl-PL" sz="2400" dirty="0" smtClean="0"/>
          </a:p>
          <a:p>
            <a:endParaRPr lang="pl-PL" dirty="0"/>
          </a:p>
        </p:txBody>
      </p:sp>
      <p:pic>
        <p:nvPicPr>
          <p:cNvPr id="4" name="Obraz 3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700" dirty="0" smtClean="0">
                <a:solidFill>
                  <a:srgbClr val="FFFF00"/>
                </a:solidFill>
                <a:latin typeface="+mn-lt"/>
              </a:rPr>
              <a:t>Co to jest działanie ?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2200" dirty="0" smtClean="0"/>
          </a:p>
          <a:p>
            <a:endParaRPr lang="pl-PL" u="sng" dirty="0"/>
          </a:p>
        </p:txBody>
      </p:sp>
      <p:pic>
        <p:nvPicPr>
          <p:cNvPr id="8" name="Obraz 7" descr="ey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5308" y="5638800"/>
            <a:ext cx="1218692" cy="914019"/>
          </a:xfrm>
          <a:prstGeom prst="rect">
            <a:avLst/>
          </a:prstGeom>
        </p:spPr>
      </p:pic>
      <p:pic>
        <p:nvPicPr>
          <p:cNvPr id="7" name="Obraz 6" descr="fenetre_000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524000"/>
            <a:ext cx="6957164" cy="40629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810</Words>
  <Application>Microsoft Office PowerPoint</Application>
  <PresentationFormat>On-screen Show (4:3)</PresentationFormat>
  <Paragraphs>151</Paragraphs>
  <Slides>20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Projekt niestandardowy</vt:lpstr>
      <vt:lpstr>Techniczny</vt:lpstr>
      <vt:lpstr> </vt:lpstr>
      <vt:lpstr>Wstęp</vt:lpstr>
      <vt:lpstr>Komponenty aplikacji Android</vt:lpstr>
      <vt:lpstr>Komponenty aplikacji Android</vt:lpstr>
      <vt:lpstr>Komponenty aplikacji Android</vt:lpstr>
      <vt:lpstr>Komponenty aplikacji Android</vt:lpstr>
      <vt:lpstr>Komponenty aplikacji Android</vt:lpstr>
      <vt:lpstr>Co to jest działanie ?</vt:lpstr>
      <vt:lpstr>Co to jest działanie ?</vt:lpstr>
      <vt:lpstr>Co to jest działanie ?</vt:lpstr>
      <vt:lpstr>Co to jest działanie ?</vt:lpstr>
      <vt:lpstr>Co to jest działanie ?</vt:lpstr>
      <vt:lpstr>PowerPoint Presentation</vt:lpstr>
      <vt:lpstr>Struktura Katalogów</vt:lpstr>
      <vt:lpstr>Struktura Katalogów</vt:lpstr>
      <vt:lpstr>Struktura Katalogów</vt:lpstr>
      <vt:lpstr>Struktura Katalogów</vt:lpstr>
      <vt:lpstr>Struktura Katalogów</vt:lpstr>
      <vt:lpstr>Pojęcie Cyklu Działania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sensei</dc:creator>
  <cp:lastModifiedBy>Adrian</cp:lastModifiedBy>
  <cp:revision>445</cp:revision>
  <dcterms:created xsi:type="dcterms:W3CDTF">2006-08-16T00:00:00Z</dcterms:created>
  <dcterms:modified xsi:type="dcterms:W3CDTF">2012-10-17T09:42:00Z</dcterms:modified>
</cp:coreProperties>
</file>